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56" r:id="rId2"/>
    <p:sldId id="257" r:id="rId3"/>
    <p:sldId id="258" r:id="rId4"/>
    <p:sldId id="259" r:id="rId5"/>
    <p:sldId id="260" r:id="rId6"/>
    <p:sldId id="261" r:id="rId7"/>
    <p:sldId id="262" r:id="rId8"/>
    <p:sldId id="263" r:id="rId9"/>
    <p:sldId id="264" r:id="rId10"/>
    <p:sldId id="265" r:id="rId11"/>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0" d="100"/>
          <a:sy n="70" d="100"/>
        </p:scale>
        <p:origin x="180"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IT011-Maitree Borisagar" userId="d36d98a9f41b834a" providerId="LiveId" clId="{EDE6CB56-9144-4053-83DE-60BA974D19C1}"/>
    <pc:docChg chg="modSld">
      <pc:chgData name="IT011-Maitree Borisagar" userId="d36d98a9f41b834a" providerId="LiveId" clId="{EDE6CB56-9144-4053-83DE-60BA974D19C1}" dt="2024-04-10T18:23:03.156" v="14" actId="1076"/>
      <pc:docMkLst>
        <pc:docMk/>
      </pc:docMkLst>
      <pc:sldChg chg="modSp mod">
        <pc:chgData name="IT011-Maitree Borisagar" userId="d36d98a9f41b834a" providerId="LiveId" clId="{EDE6CB56-9144-4053-83DE-60BA974D19C1}" dt="2024-04-10T18:21:16.883" v="13" actId="1076"/>
        <pc:sldMkLst>
          <pc:docMk/>
          <pc:sldMk cId="0" sldId="256"/>
        </pc:sldMkLst>
        <pc:spChg chg="mod">
          <ac:chgData name="IT011-Maitree Borisagar" userId="d36d98a9f41b834a" providerId="LiveId" clId="{EDE6CB56-9144-4053-83DE-60BA974D19C1}" dt="2024-04-10T18:21:11.446" v="12" actId="1076"/>
          <ac:spMkLst>
            <pc:docMk/>
            <pc:sldMk cId="0" sldId="256"/>
            <ac:spMk id="9" creationId="{00000000-0000-0000-0000-000000000000}"/>
          </ac:spMkLst>
        </pc:spChg>
        <pc:picChg chg="mod">
          <ac:chgData name="IT011-Maitree Borisagar" userId="d36d98a9f41b834a" providerId="LiveId" clId="{EDE6CB56-9144-4053-83DE-60BA974D19C1}" dt="2024-04-10T18:21:16.883" v="13" actId="1076"/>
          <ac:picMkLst>
            <pc:docMk/>
            <pc:sldMk cId="0" sldId="256"/>
            <ac:picMk id="8" creationId="{00000000-0000-0000-0000-000000000000}"/>
          </ac:picMkLst>
        </pc:picChg>
      </pc:sldChg>
      <pc:sldChg chg="modSp mod">
        <pc:chgData name="IT011-Maitree Borisagar" userId="d36d98a9f41b834a" providerId="LiveId" clId="{EDE6CB56-9144-4053-83DE-60BA974D19C1}" dt="2024-04-10T18:23:03.156" v="14" actId="1076"/>
        <pc:sldMkLst>
          <pc:docMk/>
          <pc:sldMk cId="0" sldId="265"/>
        </pc:sldMkLst>
        <pc:picChg chg="mod">
          <ac:chgData name="IT011-Maitree Borisagar" userId="d36d98a9f41b834a" providerId="LiveId" clId="{EDE6CB56-9144-4053-83DE-60BA974D19C1}" dt="2024-04-10T18:23:03.156" v="14" actId="1076"/>
          <ac:picMkLst>
            <pc:docMk/>
            <pc:sldMk cId="0" sldId="265"/>
            <ac:picMk id="7" creationId="{00000000-0000-0000-0000-000000000000}"/>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533346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hyperlink" Target="https://gamma.app" TargetMode="Externa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gamma.app" TargetMode="External"/><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hyperlink" Target="https://gamma.app" TargetMode="External"/></Relationships>
</file>

<file path=ppt/slides/_rels/slide8.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image" Target="../media/image7.png"/><Relationship Id="rId7" Type="http://schemas.openxmlformats.org/officeDocument/2006/relationships/hyperlink" Target="https://gamma.app" TargetMode="Externa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7"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hyperlink" Target="https://gamma.app" TargetMode="External"/><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1490424"/>
            <a:ext cx="7477601" cy="2499598"/>
          </a:xfrm>
          <a:prstGeom prst="rect">
            <a:avLst/>
          </a:prstGeom>
          <a:noFill/>
          <a:ln/>
        </p:spPr>
        <p:txBody>
          <a:bodyPr wrap="square" rtlCol="0" anchor="t"/>
          <a:lstStyle/>
          <a:p>
            <a:pPr marL="0" indent="0">
              <a:lnSpc>
                <a:spcPts val="6561"/>
              </a:lnSpc>
              <a:buNone/>
            </a:pPr>
            <a:r>
              <a:rPr lang="en-US" sz="5249" dirty="0">
                <a:solidFill>
                  <a:srgbClr val="272D45"/>
                </a:solidFill>
                <a:latin typeface="Kanit" pitchFamily="34" charset="0"/>
                <a:ea typeface="Kanit" pitchFamily="34" charset="-122"/>
                <a:cs typeface="Kanit" pitchFamily="34" charset="-120"/>
              </a:rPr>
              <a:t>Elevating the Tech Experience: Introducing TechStore</a:t>
            </a:r>
            <a:endParaRPr lang="en-US" sz="5249" dirty="0"/>
          </a:p>
        </p:txBody>
      </p:sp>
      <p:sp>
        <p:nvSpPr>
          <p:cNvPr id="6" name="Text 3"/>
          <p:cNvSpPr/>
          <p:nvPr/>
        </p:nvSpPr>
        <p:spPr>
          <a:xfrm>
            <a:off x="833199" y="4323278"/>
            <a:ext cx="7477601"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TechStore is a comprehensive online platform dedicated to empowering tech enthusiasts and everyday consumers with a seamless and tailored shopping experience. Our virtual marketplace is designed to bridge the gap between technology and its users, ensuring accessibility, transparency, and a vibrant community.</a:t>
            </a:r>
            <a:endParaRPr lang="en-US" sz="1750" dirty="0"/>
          </a:p>
        </p:txBody>
      </p:sp>
      <p:sp>
        <p:nvSpPr>
          <p:cNvPr id="7" name="Shape 4"/>
          <p:cNvSpPr/>
          <p:nvPr/>
        </p:nvSpPr>
        <p:spPr>
          <a:xfrm>
            <a:off x="833199" y="6366867"/>
            <a:ext cx="355402" cy="355402"/>
          </a:xfrm>
          <a:prstGeom prst="roundRect">
            <a:avLst>
              <a:gd name="adj" fmla="val 25726039"/>
            </a:avLst>
          </a:prstGeom>
          <a:noFill/>
          <a:ln w="7620">
            <a:solidFill>
              <a:srgbClr val="FFFFFF"/>
            </a:solidFill>
            <a:prstDash val="solid"/>
          </a:ln>
        </p:spPr>
      </p:sp>
      <p:pic>
        <p:nvPicPr>
          <p:cNvPr id="8" name="Image 1" descr="preencoded.png"/>
          <p:cNvPicPr>
            <a:picLocks noChangeAspect="1"/>
          </p:cNvPicPr>
          <p:nvPr/>
        </p:nvPicPr>
        <p:blipFill>
          <a:blip r:embed="rId4"/>
          <a:stretch>
            <a:fillRect/>
          </a:stretch>
        </p:blipFill>
        <p:spPr>
          <a:xfrm>
            <a:off x="6572848" y="7693759"/>
            <a:ext cx="340162" cy="340162"/>
          </a:xfrm>
          <a:prstGeom prst="rect">
            <a:avLst/>
          </a:prstGeom>
        </p:spPr>
      </p:pic>
      <p:sp>
        <p:nvSpPr>
          <p:cNvPr id="9" name="Text 5"/>
          <p:cNvSpPr/>
          <p:nvPr/>
        </p:nvSpPr>
        <p:spPr>
          <a:xfrm>
            <a:off x="7004450" y="7589520"/>
            <a:ext cx="891659" cy="388858"/>
          </a:xfrm>
          <a:prstGeom prst="rect">
            <a:avLst/>
          </a:prstGeom>
          <a:noFill/>
          <a:ln/>
        </p:spPr>
        <p:txBody>
          <a:bodyPr wrap="none" rtlCol="0" anchor="t"/>
          <a:lstStyle/>
          <a:p>
            <a:pPr marL="0" indent="0" algn="l">
              <a:lnSpc>
                <a:spcPts val="3062"/>
              </a:lnSpc>
              <a:buNone/>
            </a:pPr>
            <a:r>
              <a:rPr lang="en-US" sz="2187" b="1" dirty="0">
                <a:solidFill>
                  <a:srgbClr val="2C3249"/>
                </a:solidFill>
                <a:latin typeface="Martel Sans" pitchFamily="34" charset="0"/>
                <a:ea typeface="Martel Sans" pitchFamily="34" charset="-122"/>
                <a:cs typeface="Martel Sans" pitchFamily="34" charset="-120"/>
              </a:rPr>
              <a:t>by Maitree</a:t>
            </a:r>
            <a:endParaRPr lang="en-US" sz="2187" dirty="0"/>
          </a:p>
        </p:txBody>
      </p:sp>
      <p:pic>
        <p:nvPicPr>
          <p:cNvPr id="10" name="Image 2" descr="preencoded.png">
            <a:hlinkClick r:id="rId5"/>
          </p:cNvPr>
          <p:cNvPicPr>
            <a:picLocks noChangeAspect="1"/>
          </p:cNvPicPr>
          <p:nvPr/>
        </p:nvPicPr>
        <p:blipFill>
          <a:blip r:embed="rId6"/>
          <a:stretch>
            <a:fillRect/>
          </a:stretch>
        </p:blipFill>
        <p:spPr>
          <a:xfrm>
            <a:off x="12242153" y="7589520"/>
            <a:ext cx="2296807" cy="5486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3067883"/>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Q&amp;A</a:t>
            </a:r>
            <a:endParaRPr lang="en-US" sz="4374" dirty="0"/>
          </a:p>
        </p:txBody>
      </p:sp>
      <p:sp>
        <p:nvSpPr>
          <p:cNvPr id="6" name="Text 3"/>
          <p:cNvSpPr/>
          <p:nvPr/>
        </p:nvSpPr>
        <p:spPr>
          <a:xfrm>
            <a:off x="6319599" y="4095512"/>
            <a:ext cx="7477601"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We welcome any questions you may have about TechStore and our vision for the future of online technology shopping. Please feel free to ask, and we'll be happy to provide further insights and clarification.</a:t>
            </a:r>
            <a:endParaRPr lang="en-US" sz="1750" dirty="0"/>
          </a:p>
        </p:txBody>
      </p:sp>
      <p:pic>
        <p:nvPicPr>
          <p:cNvPr id="7" name="Image 1" descr="preencoded.png">
            <a:hlinkClick r:id="rId4"/>
          </p:cNvPr>
          <p:cNvPicPr>
            <a:picLocks noChangeAspect="1"/>
          </p:cNvPicPr>
          <p:nvPr/>
        </p:nvPicPr>
        <p:blipFill>
          <a:blip r:embed="rId5"/>
          <a:stretch>
            <a:fillRect/>
          </a:stretch>
        </p:blipFill>
        <p:spPr>
          <a:xfrm>
            <a:off x="11601789" y="7573268"/>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861304"/>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Purpose and Scope</a:t>
            </a:r>
            <a:endParaRPr lang="en-US" sz="4374" dirty="0"/>
          </a:p>
        </p:txBody>
      </p:sp>
      <p:sp>
        <p:nvSpPr>
          <p:cNvPr id="5" name="Text 3"/>
          <p:cNvSpPr/>
          <p:nvPr/>
        </p:nvSpPr>
        <p:spPr>
          <a:xfrm>
            <a:off x="2037993" y="3111103"/>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Mission</a:t>
            </a:r>
            <a:endParaRPr lang="en-US" sz="2187" dirty="0"/>
          </a:p>
        </p:txBody>
      </p:sp>
      <p:sp>
        <p:nvSpPr>
          <p:cNvPr id="6" name="Text 4"/>
          <p:cNvSpPr/>
          <p:nvPr/>
        </p:nvSpPr>
        <p:spPr>
          <a:xfrm>
            <a:off x="2037993"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TechStore's mission is to revolutionize the way people engage with technology by providing a user-centric platform that caters to their diverse needs and preferences.</a:t>
            </a:r>
            <a:endParaRPr lang="en-US" sz="1750" dirty="0"/>
          </a:p>
        </p:txBody>
      </p:sp>
      <p:sp>
        <p:nvSpPr>
          <p:cNvPr id="7" name="Text 5"/>
          <p:cNvSpPr/>
          <p:nvPr/>
        </p:nvSpPr>
        <p:spPr>
          <a:xfrm>
            <a:off x="5743932" y="3111103"/>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Features</a:t>
            </a:r>
            <a:endParaRPr lang="en-US" sz="2187" dirty="0"/>
          </a:p>
        </p:txBody>
      </p:sp>
      <p:sp>
        <p:nvSpPr>
          <p:cNvPr id="8" name="Text 6"/>
          <p:cNvSpPr/>
          <p:nvPr/>
        </p:nvSpPr>
        <p:spPr>
          <a:xfrm>
            <a:off x="5743932"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Comprehensive product selection, intuitive navigation, transparent pricing, personalized search, dedicated customer support, and a thriving tech community.</a:t>
            </a:r>
            <a:endParaRPr lang="en-US" sz="1750" dirty="0"/>
          </a:p>
        </p:txBody>
      </p:sp>
      <p:sp>
        <p:nvSpPr>
          <p:cNvPr id="9" name="Text 7"/>
          <p:cNvSpPr/>
          <p:nvPr/>
        </p:nvSpPr>
        <p:spPr>
          <a:xfrm>
            <a:off x="9449872" y="3111103"/>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Value Proposition</a:t>
            </a:r>
            <a:endParaRPr lang="en-US" sz="2187" dirty="0"/>
          </a:p>
        </p:txBody>
      </p:sp>
      <p:sp>
        <p:nvSpPr>
          <p:cNvPr id="10" name="Text 8"/>
          <p:cNvSpPr/>
          <p:nvPr/>
        </p:nvSpPr>
        <p:spPr>
          <a:xfrm>
            <a:off x="9449872" y="3680460"/>
            <a:ext cx="3156347" cy="2487811"/>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TechStore delivers exceptional value by combining convenience, accessibility, and a commitment to staying ahead of the technological curve.</a:t>
            </a:r>
            <a:endParaRPr lang="en-US" sz="1750"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815465"/>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Objectives</a:t>
            </a:r>
            <a:endParaRPr lang="en-US" sz="4374" dirty="0"/>
          </a:p>
        </p:txBody>
      </p:sp>
      <p:sp>
        <p:nvSpPr>
          <p:cNvPr id="5" name="Shape 3"/>
          <p:cNvSpPr/>
          <p:nvPr/>
        </p:nvSpPr>
        <p:spPr>
          <a:xfrm>
            <a:off x="2037993" y="3127772"/>
            <a:ext cx="499943" cy="499943"/>
          </a:xfrm>
          <a:prstGeom prst="roundRect">
            <a:avLst>
              <a:gd name="adj" fmla="val 20000"/>
            </a:avLst>
          </a:prstGeom>
          <a:solidFill>
            <a:srgbClr val="DFECE9"/>
          </a:solidFill>
          <a:ln w="7620">
            <a:solidFill>
              <a:srgbClr val="C5D2CF"/>
            </a:solidFill>
            <a:prstDash val="solid"/>
          </a:ln>
        </p:spPr>
      </p:sp>
      <p:sp>
        <p:nvSpPr>
          <p:cNvPr id="6" name="Text 4"/>
          <p:cNvSpPr/>
          <p:nvPr/>
        </p:nvSpPr>
        <p:spPr>
          <a:xfrm>
            <a:off x="2237303" y="3169444"/>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7" name="Text 5"/>
          <p:cNvSpPr/>
          <p:nvPr/>
        </p:nvSpPr>
        <p:spPr>
          <a:xfrm>
            <a:off x="2760107" y="3204091"/>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Establish TechStore</a:t>
            </a:r>
            <a:endParaRPr lang="en-US" sz="2187" dirty="0"/>
          </a:p>
        </p:txBody>
      </p:sp>
      <p:sp>
        <p:nvSpPr>
          <p:cNvPr id="8" name="Text 6"/>
          <p:cNvSpPr/>
          <p:nvPr/>
        </p:nvSpPr>
        <p:spPr>
          <a:xfrm>
            <a:off x="2760107" y="3684508"/>
            <a:ext cx="4444008"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as the premier online destination for tech-savvy consumers and enthusiasts.</a:t>
            </a:r>
            <a:endParaRPr lang="en-US" sz="1750" dirty="0"/>
          </a:p>
        </p:txBody>
      </p:sp>
      <p:sp>
        <p:nvSpPr>
          <p:cNvPr id="9" name="Shape 7"/>
          <p:cNvSpPr/>
          <p:nvPr/>
        </p:nvSpPr>
        <p:spPr>
          <a:xfrm>
            <a:off x="7426285" y="3127772"/>
            <a:ext cx="499943" cy="499943"/>
          </a:xfrm>
          <a:prstGeom prst="roundRect">
            <a:avLst>
              <a:gd name="adj" fmla="val 20000"/>
            </a:avLst>
          </a:prstGeom>
          <a:solidFill>
            <a:srgbClr val="DFECE9"/>
          </a:solidFill>
          <a:ln w="7620">
            <a:solidFill>
              <a:srgbClr val="C5D2CF"/>
            </a:solidFill>
            <a:prstDash val="solid"/>
          </a:ln>
        </p:spPr>
      </p:sp>
      <p:sp>
        <p:nvSpPr>
          <p:cNvPr id="10" name="Text 8"/>
          <p:cNvSpPr/>
          <p:nvPr/>
        </p:nvSpPr>
        <p:spPr>
          <a:xfrm>
            <a:off x="7591901" y="3169444"/>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1" name="Text 9"/>
          <p:cNvSpPr/>
          <p:nvPr/>
        </p:nvSpPr>
        <p:spPr>
          <a:xfrm>
            <a:off x="8148399" y="3204091"/>
            <a:ext cx="386965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Create a User-Friendly Platform</a:t>
            </a:r>
            <a:endParaRPr lang="en-US" sz="2187" dirty="0"/>
          </a:p>
        </p:txBody>
      </p:sp>
      <p:sp>
        <p:nvSpPr>
          <p:cNvPr id="12" name="Text 10"/>
          <p:cNvSpPr/>
          <p:nvPr/>
        </p:nvSpPr>
        <p:spPr>
          <a:xfrm>
            <a:off x="8148399" y="3684508"/>
            <a:ext cx="4444008"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that caters to both tech-savvy and everyday users.</a:t>
            </a:r>
            <a:endParaRPr lang="en-US" sz="1750" dirty="0"/>
          </a:p>
        </p:txBody>
      </p:sp>
      <p:sp>
        <p:nvSpPr>
          <p:cNvPr id="13" name="Shape 11"/>
          <p:cNvSpPr/>
          <p:nvPr/>
        </p:nvSpPr>
        <p:spPr>
          <a:xfrm>
            <a:off x="2037993" y="4791075"/>
            <a:ext cx="499943" cy="499943"/>
          </a:xfrm>
          <a:prstGeom prst="roundRect">
            <a:avLst>
              <a:gd name="adj" fmla="val 20000"/>
            </a:avLst>
          </a:prstGeom>
          <a:solidFill>
            <a:srgbClr val="DFECE9"/>
          </a:solidFill>
          <a:ln w="7620">
            <a:solidFill>
              <a:srgbClr val="C5D2CF"/>
            </a:solidFill>
            <a:prstDash val="solid"/>
          </a:ln>
        </p:spPr>
      </p:sp>
      <p:sp>
        <p:nvSpPr>
          <p:cNvPr id="14" name="Text 12"/>
          <p:cNvSpPr/>
          <p:nvPr/>
        </p:nvSpPr>
        <p:spPr>
          <a:xfrm>
            <a:off x="2202299" y="4832747"/>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5" name="Text 13"/>
          <p:cNvSpPr/>
          <p:nvPr/>
        </p:nvSpPr>
        <p:spPr>
          <a:xfrm>
            <a:off x="2760107" y="4867394"/>
            <a:ext cx="3080623"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Deliver Exceptional Value</a:t>
            </a:r>
            <a:endParaRPr lang="en-US" sz="2187" dirty="0"/>
          </a:p>
        </p:txBody>
      </p:sp>
      <p:sp>
        <p:nvSpPr>
          <p:cNvPr id="16" name="Text 14"/>
          <p:cNvSpPr/>
          <p:nvPr/>
        </p:nvSpPr>
        <p:spPr>
          <a:xfrm>
            <a:off x="2760107" y="5347811"/>
            <a:ext cx="4444008"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through a seamless shopping experience and unparalleled customer service.</a:t>
            </a:r>
            <a:endParaRPr lang="en-US" sz="1750" dirty="0"/>
          </a:p>
        </p:txBody>
      </p:sp>
      <p:sp>
        <p:nvSpPr>
          <p:cNvPr id="17" name="Shape 15"/>
          <p:cNvSpPr/>
          <p:nvPr/>
        </p:nvSpPr>
        <p:spPr>
          <a:xfrm>
            <a:off x="7426285" y="4791075"/>
            <a:ext cx="499943" cy="499943"/>
          </a:xfrm>
          <a:prstGeom prst="roundRect">
            <a:avLst>
              <a:gd name="adj" fmla="val 20000"/>
            </a:avLst>
          </a:prstGeom>
          <a:solidFill>
            <a:srgbClr val="DFECE9"/>
          </a:solidFill>
          <a:ln w="7620">
            <a:solidFill>
              <a:srgbClr val="C5D2CF"/>
            </a:solidFill>
            <a:prstDash val="solid"/>
          </a:ln>
        </p:spPr>
      </p:sp>
      <p:sp>
        <p:nvSpPr>
          <p:cNvPr id="18" name="Text 16"/>
          <p:cNvSpPr/>
          <p:nvPr/>
        </p:nvSpPr>
        <p:spPr>
          <a:xfrm>
            <a:off x="7586067" y="4832747"/>
            <a:ext cx="180380"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4</a:t>
            </a:r>
            <a:endParaRPr lang="en-US" sz="2624" dirty="0"/>
          </a:p>
        </p:txBody>
      </p:sp>
      <p:sp>
        <p:nvSpPr>
          <p:cNvPr id="19" name="Text 17"/>
          <p:cNvSpPr/>
          <p:nvPr/>
        </p:nvSpPr>
        <p:spPr>
          <a:xfrm>
            <a:off x="8148399" y="4867394"/>
            <a:ext cx="4065984"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Foster a Vibrant Tech Community</a:t>
            </a:r>
            <a:endParaRPr lang="en-US" sz="2187" dirty="0"/>
          </a:p>
        </p:txBody>
      </p:sp>
      <p:sp>
        <p:nvSpPr>
          <p:cNvPr id="20" name="Text 18"/>
          <p:cNvSpPr/>
          <p:nvPr/>
        </p:nvSpPr>
        <p:spPr>
          <a:xfrm>
            <a:off x="8148399" y="5347811"/>
            <a:ext cx="4444008"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by facilitating engaging interactions and staying at the forefront of industry trends.</a:t>
            </a:r>
            <a:endParaRPr lang="en-US" sz="1750" dirty="0"/>
          </a:p>
        </p:txBody>
      </p:sp>
      <p:pic>
        <p:nvPicPr>
          <p:cNvPr id="2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2216706"/>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Technology Stack</a:t>
            </a:r>
            <a:endParaRPr lang="en-US" sz="4374" dirty="0"/>
          </a:p>
        </p:txBody>
      </p:sp>
      <p:sp>
        <p:nvSpPr>
          <p:cNvPr id="5" name="Text 3"/>
          <p:cNvSpPr/>
          <p:nvPr/>
        </p:nvSpPr>
        <p:spPr>
          <a:xfrm>
            <a:off x="2037993" y="3466505"/>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Backend</a:t>
            </a:r>
            <a:endParaRPr lang="en-US" sz="2187" dirty="0"/>
          </a:p>
        </p:txBody>
      </p:sp>
      <p:sp>
        <p:nvSpPr>
          <p:cNvPr id="6" name="Text 4"/>
          <p:cNvSpPr/>
          <p:nvPr/>
        </p:nvSpPr>
        <p:spPr>
          <a:xfrm>
            <a:off x="2037993" y="4035862"/>
            <a:ext cx="3156347"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Java with Spring Boot, a robust and scalable framework for building enterprise-grade applications.</a:t>
            </a:r>
            <a:endParaRPr lang="en-US" sz="1750" dirty="0"/>
          </a:p>
        </p:txBody>
      </p:sp>
      <p:sp>
        <p:nvSpPr>
          <p:cNvPr id="7" name="Text 5"/>
          <p:cNvSpPr/>
          <p:nvPr/>
        </p:nvSpPr>
        <p:spPr>
          <a:xfrm>
            <a:off x="5743932" y="3466505"/>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Frontend</a:t>
            </a:r>
            <a:endParaRPr lang="en-US" sz="2187" dirty="0"/>
          </a:p>
        </p:txBody>
      </p:sp>
      <p:sp>
        <p:nvSpPr>
          <p:cNvPr id="8" name="Text 6"/>
          <p:cNvSpPr/>
          <p:nvPr/>
        </p:nvSpPr>
        <p:spPr>
          <a:xfrm>
            <a:off x="5743932" y="4035862"/>
            <a:ext cx="3156347"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React, a powerful JavaScript library for building user interfaces with a focus on efficiency and modularity.</a:t>
            </a:r>
            <a:endParaRPr lang="en-US" sz="1750" dirty="0"/>
          </a:p>
        </p:txBody>
      </p:sp>
      <p:sp>
        <p:nvSpPr>
          <p:cNvPr id="9" name="Text 7"/>
          <p:cNvSpPr/>
          <p:nvPr/>
        </p:nvSpPr>
        <p:spPr>
          <a:xfrm>
            <a:off x="9449872" y="3466505"/>
            <a:ext cx="2777490" cy="347186"/>
          </a:xfrm>
          <a:prstGeom prst="rect">
            <a:avLst/>
          </a:prstGeom>
          <a:noFill/>
          <a:ln/>
        </p:spPr>
        <p:txBody>
          <a:bodyPr wrap="none" rtlCol="0" anchor="t"/>
          <a:lstStyle/>
          <a:p>
            <a:pPr marL="0" indent="0">
              <a:lnSpc>
                <a:spcPts val="2734"/>
              </a:lnSpc>
              <a:buNone/>
            </a:pPr>
            <a:r>
              <a:rPr lang="en-US" sz="2187" dirty="0">
                <a:solidFill>
                  <a:srgbClr val="272D45"/>
                </a:solidFill>
                <a:latin typeface="Kanit" pitchFamily="34" charset="0"/>
                <a:ea typeface="Kanit" pitchFamily="34" charset="-122"/>
                <a:cs typeface="Kanit" pitchFamily="34" charset="-120"/>
              </a:rPr>
              <a:t>Database</a:t>
            </a:r>
            <a:endParaRPr lang="en-US" sz="2187" dirty="0"/>
          </a:p>
        </p:txBody>
      </p:sp>
      <p:sp>
        <p:nvSpPr>
          <p:cNvPr id="10" name="Text 8"/>
          <p:cNvSpPr/>
          <p:nvPr/>
        </p:nvSpPr>
        <p:spPr>
          <a:xfrm>
            <a:off x="9449872" y="4035862"/>
            <a:ext cx="3156347"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MySQL, a widely-adopted open-source relational database management system known for its reliability and performance.</a:t>
            </a:r>
            <a:endParaRPr lang="en-US" sz="1750" dirty="0"/>
          </a:p>
        </p:txBody>
      </p:sp>
      <p:pic>
        <p:nvPicPr>
          <p:cNvPr id="11" name="Image 0" descr="preencoded.png">
            <a:hlinkClick r:id="rId3"/>
          </p:cNvPr>
          <p:cNvPicPr>
            <a:picLocks noChangeAspect="1"/>
          </p:cNvPicPr>
          <p:nvPr/>
        </p:nvPicPr>
        <p:blipFill>
          <a:blip r:embed="rId4"/>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925473"/>
            <a:ext cx="6916817"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E-commerce Considerations</a:t>
            </a:r>
            <a:endParaRPr lang="en-US" sz="4374" dirty="0"/>
          </a:p>
        </p:txBody>
      </p:sp>
      <p:sp>
        <p:nvSpPr>
          <p:cNvPr id="6" name="Shape 3"/>
          <p:cNvSpPr/>
          <p:nvPr/>
        </p:nvSpPr>
        <p:spPr>
          <a:xfrm>
            <a:off x="1144310" y="1953101"/>
            <a:ext cx="44410" cy="5351026"/>
          </a:xfrm>
          <a:prstGeom prst="roundRect">
            <a:avLst>
              <a:gd name="adj" fmla="val 225151"/>
            </a:avLst>
          </a:prstGeom>
          <a:solidFill>
            <a:srgbClr val="C5D2CF"/>
          </a:solidFill>
          <a:ln/>
        </p:spPr>
      </p:sp>
      <p:sp>
        <p:nvSpPr>
          <p:cNvPr id="7" name="Shape 4"/>
          <p:cNvSpPr/>
          <p:nvPr/>
        </p:nvSpPr>
        <p:spPr>
          <a:xfrm>
            <a:off x="1416427" y="2354401"/>
            <a:ext cx="777597" cy="44410"/>
          </a:xfrm>
          <a:prstGeom prst="roundRect">
            <a:avLst>
              <a:gd name="adj" fmla="val 225151"/>
            </a:avLst>
          </a:prstGeom>
          <a:solidFill>
            <a:srgbClr val="C5D2CF"/>
          </a:solidFill>
          <a:ln/>
        </p:spPr>
      </p:sp>
      <p:sp>
        <p:nvSpPr>
          <p:cNvPr id="8" name="Shape 5"/>
          <p:cNvSpPr/>
          <p:nvPr/>
        </p:nvSpPr>
        <p:spPr>
          <a:xfrm>
            <a:off x="916484" y="2126694"/>
            <a:ext cx="499943" cy="499943"/>
          </a:xfrm>
          <a:prstGeom prst="roundRect">
            <a:avLst>
              <a:gd name="adj" fmla="val 20000"/>
            </a:avLst>
          </a:prstGeom>
          <a:solidFill>
            <a:srgbClr val="DFECE9"/>
          </a:solidFill>
          <a:ln w="7620">
            <a:solidFill>
              <a:srgbClr val="C5D2CF"/>
            </a:solidFill>
            <a:prstDash val="solid"/>
          </a:ln>
        </p:spPr>
      </p:sp>
      <p:sp>
        <p:nvSpPr>
          <p:cNvPr id="9" name="Text 6"/>
          <p:cNvSpPr/>
          <p:nvPr/>
        </p:nvSpPr>
        <p:spPr>
          <a:xfrm>
            <a:off x="1115794" y="2168366"/>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10" name="Text 7"/>
          <p:cNvSpPr/>
          <p:nvPr/>
        </p:nvSpPr>
        <p:spPr>
          <a:xfrm>
            <a:off x="2388513" y="2175272"/>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User Experience</a:t>
            </a:r>
            <a:endParaRPr lang="en-US" sz="2187" dirty="0"/>
          </a:p>
        </p:txBody>
      </p:sp>
      <p:sp>
        <p:nvSpPr>
          <p:cNvPr id="11" name="Text 8"/>
          <p:cNvSpPr/>
          <p:nvPr/>
        </p:nvSpPr>
        <p:spPr>
          <a:xfrm>
            <a:off x="2388513" y="2655689"/>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Prioritizing intuitive navigation, responsive design, and seamless user interactions.</a:t>
            </a:r>
            <a:endParaRPr lang="en-US" sz="1750" dirty="0"/>
          </a:p>
        </p:txBody>
      </p:sp>
      <p:sp>
        <p:nvSpPr>
          <p:cNvPr id="12" name="Shape 9"/>
          <p:cNvSpPr/>
          <p:nvPr/>
        </p:nvSpPr>
        <p:spPr>
          <a:xfrm>
            <a:off x="1416427" y="4212134"/>
            <a:ext cx="777597" cy="44410"/>
          </a:xfrm>
          <a:prstGeom prst="roundRect">
            <a:avLst>
              <a:gd name="adj" fmla="val 225151"/>
            </a:avLst>
          </a:prstGeom>
          <a:solidFill>
            <a:srgbClr val="C5D2CF"/>
          </a:solidFill>
          <a:ln/>
        </p:spPr>
      </p:sp>
      <p:sp>
        <p:nvSpPr>
          <p:cNvPr id="13" name="Shape 10"/>
          <p:cNvSpPr/>
          <p:nvPr/>
        </p:nvSpPr>
        <p:spPr>
          <a:xfrm>
            <a:off x="916484" y="3984427"/>
            <a:ext cx="499943" cy="499943"/>
          </a:xfrm>
          <a:prstGeom prst="roundRect">
            <a:avLst>
              <a:gd name="adj" fmla="val 20000"/>
            </a:avLst>
          </a:prstGeom>
          <a:solidFill>
            <a:srgbClr val="DFECE9"/>
          </a:solidFill>
          <a:ln w="7620">
            <a:solidFill>
              <a:srgbClr val="C5D2CF"/>
            </a:solidFill>
            <a:prstDash val="solid"/>
          </a:ln>
        </p:spPr>
      </p:sp>
      <p:sp>
        <p:nvSpPr>
          <p:cNvPr id="14" name="Text 11"/>
          <p:cNvSpPr/>
          <p:nvPr/>
        </p:nvSpPr>
        <p:spPr>
          <a:xfrm>
            <a:off x="1082100" y="4026098"/>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5" name="Text 12"/>
          <p:cNvSpPr/>
          <p:nvPr/>
        </p:nvSpPr>
        <p:spPr>
          <a:xfrm>
            <a:off x="2388513" y="4033004"/>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Product Search</a:t>
            </a:r>
            <a:endParaRPr lang="en-US" sz="2187" dirty="0"/>
          </a:p>
        </p:txBody>
      </p:sp>
      <p:sp>
        <p:nvSpPr>
          <p:cNvPr id="16" name="Text 13"/>
          <p:cNvSpPr/>
          <p:nvPr/>
        </p:nvSpPr>
        <p:spPr>
          <a:xfrm>
            <a:off x="2388513" y="4513421"/>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Implementing advanced search functionalities, including filters, sorting, and personalized recommendations.</a:t>
            </a:r>
            <a:endParaRPr lang="en-US" sz="1750" dirty="0"/>
          </a:p>
        </p:txBody>
      </p:sp>
      <p:sp>
        <p:nvSpPr>
          <p:cNvPr id="17" name="Shape 14"/>
          <p:cNvSpPr/>
          <p:nvPr/>
        </p:nvSpPr>
        <p:spPr>
          <a:xfrm>
            <a:off x="1416427" y="6069866"/>
            <a:ext cx="777597" cy="44410"/>
          </a:xfrm>
          <a:prstGeom prst="roundRect">
            <a:avLst>
              <a:gd name="adj" fmla="val 225151"/>
            </a:avLst>
          </a:prstGeom>
          <a:solidFill>
            <a:srgbClr val="C5D2CF"/>
          </a:solidFill>
          <a:ln/>
        </p:spPr>
      </p:sp>
      <p:sp>
        <p:nvSpPr>
          <p:cNvPr id="18" name="Shape 15"/>
          <p:cNvSpPr/>
          <p:nvPr/>
        </p:nvSpPr>
        <p:spPr>
          <a:xfrm>
            <a:off x="916484" y="5842159"/>
            <a:ext cx="499943" cy="499943"/>
          </a:xfrm>
          <a:prstGeom prst="roundRect">
            <a:avLst>
              <a:gd name="adj" fmla="val 20000"/>
            </a:avLst>
          </a:prstGeom>
          <a:solidFill>
            <a:srgbClr val="DFECE9"/>
          </a:solidFill>
          <a:ln w="7620">
            <a:solidFill>
              <a:srgbClr val="C5D2CF"/>
            </a:solidFill>
            <a:prstDash val="solid"/>
          </a:ln>
        </p:spPr>
      </p:sp>
      <p:sp>
        <p:nvSpPr>
          <p:cNvPr id="19" name="Text 16"/>
          <p:cNvSpPr/>
          <p:nvPr/>
        </p:nvSpPr>
        <p:spPr>
          <a:xfrm>
            <a:off x="1080790" y="5883831"/>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20" name="Text 17"/>
          <p:cNvSpPr/>
          <p:nvPr/>
        </p:nvSpPr>
        <p:spPr>
          <a:xfrm>
            <a:off x="2388513" y="5890736"/>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Customer Reviews</a:t>
            </a:r>
            <a:endParaRPr lang="en-US" sz="2187" dirty="0"/>
          </a:p>
        </p:txBody>
      </p:sp>
      <p:sp>
        <p:nvSpPr>
          <p:cNvPr id="21" name="Text 18"/>
          <p:cNvSpPr/>
          <p:nvPr/>
        </p:nvSpPr>
        <p:spPr>
          <a:xfrm>
            <a:off x="2388513" y="6371153"/>
            <a:ext cx="7751088"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Fostering a trustworthy and transparent environment by integrating comprehensive product reviews.</a:t>
            </a:r>
            <a:endParaRPr lang="en-US" sz="1750" dirty="0"/>
          </a:p>
        </p:txBody>
      </p:sp>
      <p:pic>
        <p:nvPicPr>
          <p:cNvPr id="22"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0" y="0"/>
            <a:ext cx="3657600" cy="8229600"/>
          </a:xfrm>
          <a:prstGeom prst="rect">
            <a:avLst/>
          </a:prstGeom>
        </p:spPr>
      </p:pic>
      <p:sp>
        <p:nvSpPr>
          <p:cNvPr id="5" name="Text 2"/>
          <p:cNvSpPr/>
          <p:nvPr/>
        </p:nvSpPr>
        <p:spPr>
          <a:xfrm>
            <a:off x="4490799" y="1128236"/>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Conclusion</a:t>
            </a:r>
            <a:endParaRPr lang="en-US" sz="4374" dirty="0"/>
          </a:p>
        </p:txBody>
      </p:sp>
      <p:sp>
        <p:nvSpPr>
          <p:cNvPr id="6" name="Shape 3"/>
          <p:cNvSpPr/>
          <p:nvPr/>
        </p:nvSpPr>
        <p:spPr>
          <a:xfrm>
            <a:off x="4490799" y="2155865"/>
            <a:ext cx="4542115" cy="2717006"/>
          </a:xfrm>
          <a:prstGeom prst="roundRect">
            <a:avLst>
              <a:gd name="adj" fmla="val 3680"/>
            </a:avLst>
          </a:prstGeom>
          <a:solidFill>
            <a:srgbClr val="DFECE9"/>
          </a:solidFill>
          <a:ln w="7620">
            <a:solidFill>
              <a:srgbClr val="C5D2CF"/>
            </a:solidFill>
            <a:prstDash val="solid"/>
          </a:ln>
        </p:spPr>
      </p:sp>
      <p:sp>
        <p:nvSpPr>
          <p:cNvPr id="7" name="Text 4"/>
          <p:cNvSpPr/>
          <p:nvPr/>
        </p:nvSpPr>
        <p:spPr>
          <a:xfrm>
            <a:off x="4720590" y="2385655"/>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Key Features</a:t>
            </a:r>
            <a:endParaRPr lang="en-US" sz="2187" dirty="0"/>
          </a:p>
        </p:txBody>
      </p:sp>
      <p:sp>
        <p:nvSpPr>
          <p:cNvPr id="8" name="Text 5"/>
          <p:cNvSpPr/>
          <p:nvPr/>
        </p:nvSpPr>
        <p:spPr>
          <a:xfrm>
            <a:off x="4720590" y="2866073"/>
            <a:ext cx="4082534"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TechStore offers a comprehensive online platform with a focus on accessibility, transparency, and a vibrant tech community.</a:t>
            </a:r>
            <a:endParaRPr lang="en-US" sz="1750" dirty="0"/>
          </a:p>
        </p:txBody>
      </p:sp>
      <p:sp>
        <p:nvSpPr>
          <p:cNvPr id="9" name="Shape 6"/>
          <p:cNvSpPr/>
          <p:nvPr/>
        </p:nvSpPr>
        <p:spPr>
          <a:xfrm>
            <a:off x="9255085" y="2155865"/>
            <a:ext cx="4542115" cy="2717006"/>
          </a:xfrm>
          <a:prstGeom prst="roundRect">
            <a:avLst>
              <a:gd name="adj" fmla="val 3680"/>
            </a:avLst>
          </a:prstGeom>
          <a:solidFill>
            <a:srgbClr val="DFECE9"/>
          </a:solidFill>
          <a:ln w="7620">
            <a:solidFill>
              <a:srgbClr val="C5D2CF"/>
            </a:solidFill>
            <a:prstDash val="solid"/>
          </a:ln>
        </p:spPr>
      </p:sp>
      <p:sp>
        <p:nvSpPr>
          <p:cNvPr id="10" name="Text 7"/>
          <p:cNvSpPr/>
          <p:nvPr/>
        </p:nvSpPr>
        <p:spPr>
          <a:xfrm>
            <a:off x="9484876" y="2385655"/>
            <a:ext cx="3138368"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Technological Foundation</a:t>
            </a:r>
            <a:endParaRPr lang="en-US" sz="2187" dirty="0"/>
          </a:p>
        </p:txBody>
      </p:sp>
      <p:sp>
        <p:nvSpPr>
          <p:cNvPr id="11" name="Text 8"/>
          <p:cNvSpPr/>
          <p:nvPr/>
        </p:nvSpPr>
        <p:spPr>
          <a:xfrm>
            <a:off x="9484876" y="2866073"/>
            <a:ext cx="4082534" cy="1777008"/>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The project leverages a robust technology stack, including Java, Spring Boot, React, and MySQL, to deliver a scalable and efficient solution.</a:t>
            </a:r>
            <a:endParaRPr lang="en-US" sz="1750" dirty="0"/>
          </a:p>
        </p:txBody>
      </p:sp>
      <p:sp>
        <p:nvSpPr>
          <p:cNvPr id="12" name="Shape 9"/>
          <p:cNvSpPr/>
          <p:nvPr/>
        </p:nvSpPr>
        <p:spPr>
          <a:xfrm>
            <a:off x="4490799" y="5095042"/>
            <a:ext cx="9306401" cy="2006203"/>
          </a:xfrm>
          <a:prstGeom prst="roundRect">
            <a:avLst>
              <a:gd name="adj" fmla="val 4984"/>
            </a:avLst>
          </a:prstGeom>
          <a:solidFill>
            <a:srgbClr val="DFECE9"/>
          </a:solidFill>
          <a:ln w="7620">
            <a:solidFill>
              <a:srgbClr val="C5D2CF"/>
            </a:solidFill>
            <a:prstDash val="solid"/>
          </a:ln>
        </p:spPr>
      </p:sp>
      <p:sp>
        <p:nvSpPr>
          <p:cNvPr id="13" name="Text 10"/>
          <p:cNvSpPr/>
          <p:nvPr/>
        </p:nvSpPr>
        <p:spPr>
          <a:xfrm>
            <a:off x="4720590" y="5324832"/>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Objectives</a:t>
            </a:r>
            <a:endParaRPr lang="en-US" sz="2187" dirty="0"/>
          </a:p>
        </p:txBody>
      </p:sp>
      <p:sp>
        <p:nvSpPr>
          <p:cNvPr id="14" name="Text 11"/>
          <p:cNvSpPr/>
          <p:nvPr/>
        </p:nvSpPr>
        <p:spPr>
          <a:xfrm>
            <a:off x="4720590" y="5805249"/>
            <a:ext cx="8846820" cy="1066205"/>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TechStore aims to establish itself as the premier destination for tech-savvy consumers, provide an exceptional user experience, and foster a thriving community.</a:t>
            </a:r>
            <a:endParaRPr lang="en-US" sz="1750" dirty="0"/>
          </a:p>
        </p:txBody>
      </p:sp>
      <p:pic>
        <p:nvPicPr>
          <p:cNvPr id="15"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1693307"/>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Self-Reflection</a:t>
            </a:r>
            <a:endParaRPr lang="en-US" sz="4374" dirty="0"/>
          </a:p>
        </p:txBody>
      </p:sp>
      <p:sp>
        <p:nvSpPr>
          <p:cNvPr id="6" name="Shape 3"/>
          <p:cNvSpPr/>
          <p:nvPr/>
        </p:nvSpPr>
        <p:spPr>
          <a:xfrm>
            <a:off x="833199" y="2894528"/>
            <a:ext cx="499943" cy="499943"/>
          </a:xfrm>
          <a:prstGeom prst="roundRect">
            <a:avLst>
              <a:gd name="adj" fmla="val 20000"/>
            </a:avLst>
          </a:prstGeom>
          <a:solidFill>
            <a:srgbClr val="DFECE9"/>
          </a:solidFill>
          <a:ln w="7620">
            <a:solidFill>
              <a:srgbClr val="C5D2CF"/>
            </a:solidFill>
            <a:prstDash val="solid"/>
          </a:ln>
        </p:spPr>
      </p:sp>
      <p:sp>
        <p:nvSpPr>
          <p:cNvPr id="7" name="Text 4"/>
          <p:cNvSpPr/>
          <p:nvPr/>
        </p:nvSpPr>
        <p:spPr>
          <a:xfrm>
            <a:off x="1032510" y="2936200"/>
            <a:ext cx="10132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1</a:t>
            </a:r>
            <a:endParaRPr lang="en-US" sz="2624" dirty="0"/>
          </a:p>
        </p:txBody>
      </p:sp>
      <p:sp>
        <p:nvSpPr>
          <p:cNvPr id="8" name="Text 5"/>
          <p:cNvSpPr/>
          <p:nvPr/>
        </p:nvSpPr>
        <p:spPr>
          <a:xfrm>
            <a:off x="1555313" y="2970848"/>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Strengths</a:t>
            </a:r>
            <a:endParaRPr lang="en-US" sz="2187" dirty="0"/>
          </a:p>
        </p:txBody>
      </p:sp>
      <p:sp>
        <p:nvSpPr>
          <p:cNvPr id="9" name="Text 6"/>
          <p:cNvSpPr/>
          <p:nvPr/>
        </p:nvSpPr>
        <p:spPr>
          <a:xfrm>
            <a:off x="1555313" y="3451265"/>
            <a:ext cx="3820001"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Comprehensive product selection, user-centric design, and commitment to customer satisfaction.</a:t>
            </a:r>
            <a:endParaRPr lang="en-US" sz="1750" dirty="0"/>
          </a:p>
        </p:txBody>
      </p:sp>
      <p:sp>
        <p:nvSpPr>
          <p:cNvPr id="10" name="Shape 7"/>
          <p:cNvSpPr/>
          <p:nvPr/>
        </p:nvSpPr>
        <p:spPr>
          <a:xfrm>
            <a:off x="5597485" y="2894528"/>
            <a:ext cx="499943" cy="499943"/>
          </a:xfrm>
          <a:prstGeom prst="roundRect">
            <a:avLst>
              <a:gd name="adj" fmla="val 20000"/>
            </a:avLst>
          </a:prstGeom>
          <a:solidFill>
            <a:srgbClr val="DFECE9"/>
          </a:solidFill>
          <a:ln w="7620">
            <a:solidFill>
              <a:srgbClr val="C5D2CF"/>
            </a:solidFill>
            <a:prstDash val="solid"/>
          </a:ln>
        </p:spPr>
      </p:sp>
      <p:sp>
        <p:nvSpPr>
          <p:cNvPr id="11" name="Text 8"/>
          <p:cNvSpPr/>
          <p:nvPr/>
        </p:nvSpPr>
        <p:spPr>
          <a:xfrm>
            <a:off x="5763101" y="2936200"/>
            <a:ext cx="168712"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2</a:t>
            </a:r>
            <a:endParaRPr lang="en-US" sz="2624" dirty="0"/>
          </a:p>
        </p:txBody>
      </p:sp>
      <p:sp>
        <p:nvSpPr>
          <p:cNvPr id="12" name="Text 9"/>
          <p:cNvSpPr/>
          <p:nvPr/>
        </p:nvSpPr>
        <p:spPr>
          <a:xfrm>
            <a:off x="6319599" y="2970848"/>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Challenges</a:t>
            </a:r>
            <a:endParaRPr lang="en-US" sz="2187" dirty="0"/>
          </a:p>
        </p:txBody>
      </p:sp>
      <p:sp>
        <p:nvSpPr>
          <p:cNvPr id="13" name="Text 10"/>
          <p:cNvSpPr/>
          <p:nvPr/>
        </p:nvSpPr>
        <p:spPr>
          <a:xfrm>
            <a:off x="6319599" y="3451265"/>
            <a:ext cx="3820001" cy="1421606"/>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Staying ahead of rapidly evolving technology trends and ensuring seamless integration across all platform features.</a:t>
            </a:r>
            <a:endParaRPr lang="en-US" sz="1750" dirty="0"/>
          </a:p>
        </p:txBody>
      </p:sp>
      <p:sp>
        <p:nvSpPr>
          <p:cNvPr id="14" name="Shape 11"/>
          <p:cNvSpPr/>
          <p:nvPr/>
        </p:nvSpPr>
        <p:spPr>
          <a:xfrm>
            <a:off x="833199" y="5268635"/>
            <a:ext cx="499943" cy="499943"/>
          </a:xfrm>
          <a:prstGeom prst="roundRect">
            <a:avLst>
              <a:gd name="adj" fmla="val 20000"/>
            </a:avLst>
          </a:prstGeom>
          <a:solidFill>
            <a:srgbClr val="DFECE9"/>
          </a:solidFill>
          <a:ln w="7620">
            <a:solidFill>
              <a:srgbClr val="C5D2CF"/>
            </a:solidFill>
            <a:prstDash val="solid"/>
          </a:ln>
        </p:spPr>
      </p:sp>
      <p:sp>
        <p:nvSpPr>
          <p:cNvPr id="15" name="Text 12"/>
          <p:cNvSpPr/>
          <p:nvPr/>
        </p:nvSpPr>
        <p:spPr>
          <a:xfrm>
            <a:off x="997506" y="5310307"/>
            <a:ext cx="171331" cy="416481"/>
          </a:xfrm>
          <a:prstGeom prst="rect">
            <a:avLst/>
          </a:prstGeom>
          <a:noFill/>
          <a:ln/>
        </p:spPr>
        <p:txBody>
          <a:bodyPr wrap="none" rtlCol="0" anchor="t"/>
          <a:lstStyle/>
          <a:p>
            <a:pPr marL="0" indent="0" algn="ctr">
              <a:lnSpc>
                <a:spcPts val="3281"/>
              </a:lnSpc>
              <a:buNone/>
            </a:pPr>
            <a:r>
              <a:rPr lang="en-US" sz="2624" dirty="0">
                <a:solidFill>
                  <a:srgbClr val="2C3249"/>
                </a:solidFill>
                <a:latin typeface="Kanit" pitchFamily="34" charset="0"/>
                <a:ea typeface="Kanit" pitchFamily="34" charset="-122"/>
                <a:cs typeface="Kanit" pitchFamily="34" charset="-120"/>
              </a:rPr>
              <a:t>3</a:t>
            </a:r>
            <a:endParaRPr lang="en-US" sz="2624" dirty="0"/>
          </a:p>
        </p:txBody>
      </p:sp>
      <p:sp>
        <p:nvSpPr>
          <p:cNvPr id="16" name="Text 13"/>
          <p:cNvSpPr/>
          <p:nvPr/>
        </p:nvSpPr>
        <p:spPr>
          <a:xfrm>
            <a:off x="1555313" y="5344954"/>
            <a:ext cx="2777490" cy="347186"/>
          </a:xfrm>
          <a:prstGeom prst="rect">
            <a:avLst/>
          </a:prstGeom>
          <a:noFill/>
          <a:ln/>
        </p:spPr>
        <p:txBody>
          <a:bodyPr wrap="none" rtlCol="0" anchor="t"/>
          <a:lstStyle/>
          <a:p>
            <a:pPr marL="0" indent="0">
              <a:lnSpc>
                <a:spcPts val="2734"/>
              </a:lnSpc>
              <a:buNone/>
            </a:pPr>
            <a:r>
              <a:rPr lang="en-US" sz="2187" dirty="0">
                <a:solidFill>
                  <a:srgbClr val="2C3249"/>
                </a:solidFill>
                <a:latin typeface="Kanit" pitchFamily="34" charset="0"/>
                <a:ea typeface="Kanit" pitchFamily="34" charset="-122"/>
                <a:cs typeface="Kanit" pitchFamily="34" charset="-120"/>
              </a:rPr>
              <a:t>Lessons Learned</a:t>
            </a:r>
            <a:endParaRPr lang="en-US" sz="2187" dirty="0"/>
          </a:p>
        </p:txBody>
      </p:sp>
      <p:sp>
        <p:nvSpPr>
          <p:cNvPr id="17" name="Text 14"/>
          <p:cNvSpPr/>
          <p:nvPr/>
        </p:nvSpPr>
        <p:spPr>
          <a:xfrm>
            <a:off x="1555313" y="5825371"/>
            <a:ext cx="8584287" cy="710803"/>
          </a:xfrm>
          <a:prstGeom prst="rect">
            <a:avLst/>
          </a:prstGeom>
          <a:noFill/>
          <a:ln/>
        </p:spPr>
        <p:txBody>
          <a:bodyPr wrap="square" rtlCol="0" anchor="t"/>
          <a:lstStyle/>
          <a:p>
            <a:pPr marL="0" indent="0">
              <a:lnSpc>
                <a:spcPts val="2799"/>
              </a:lnSpc>
              <a:buNone/>
            </a:pPr>
            <a:r>
              <a:rPr lang="en-US" sz="1750" dirty="0">
                <a:solidFill>
                  <a:srgbClr val="2C3249"/>
                </a:solidFill>
                <a:latin typeface="Martel Sans" pitchFamily="34" charset="0"/>
                <a:ea typeface="Martel Sans" pitchFamily="34" charset="-122"/>
                <a:cs typeface="Martel Sans" pitchFamily="34" charset="-120"/>
              </a:rPr>
              <a:t>Importance of agile development, effective communication, and continuous feedback from stakeholders.</a:t>
            </a:r>
            <a:endParaRPr lang="en-US" sz="1750" dirty="0"/>
          </a:p>
        </p:txBody>
      </p:sp>
      <p:pic>
        <p:nvPicPr>
          <p:cNvPr id="18" name="Image 1" descr="preencoded.png">
            <a:hlinkClick r:id="rId4"/>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5" name="Text 2"/>
          <p:cNvSpPr/>
          <p:nvPr/>
        </p:nvSpPr>
        <p:spPr>
          <a:xfrm>
            <a:off x="833199" y="934760"/>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Technical Insights</a:t>
            </a:r>
            <a:endParaRPr lang="en-US" sz="4374" dirty="0"/>
          </a:p>
        </p:txBody>
      </p:sp>
      <p:pic>
        <p:nvPicPr>
          <p:cNvPr id="6" name="Image 1" descr="preencoded.png"/>
          <p:cNvPicPr>
            <a:picLocks noChangeAspect="1"/>
          </p:cNvPicPr>
          <p:nvPr/>
        </p:nvPicPr>
        <p:blipFill>
          <a:blip r:embed="rId4"/>
          <a:stretch>
            <a:fillRect/>
          </a:stretch>
        </p:blipFill>
        <p:spPr>
          <a:xfrm>
            <a:off x="833199" y="1962388"/>
            <a:ext cx="1110972" cy="1777484"/>
          </a:xfrm>
          <a:prstGeom prst="rect">
            <a:avLst/>
          </a:prstGeom>
        </p:spPr>
      </p:pic>
      <p:sp>
        <p:nvSpPr>
          <p:cNvPr id="7" name="Text 3"/>
          <p:cNvSpPr/>
          <p:nvPr/>
        </p:nvSpPr>
        <p:spPr>
          <a:xfrm>
            <a:off x="2277428" y="2184559"/>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Backend Development</a:t>
            </a:r>
            <a:endParaRPr lang="en-US" sz="2187" dirty="0"/>
          </a:p>
        </p:txBody>
      </p:sp>
      <p:sp>
        <p:nvSpPr>
          <p:cNvPr id="8" name="Text 4"/>
          <p:cNvSpPr/>
          <p:nvPr/>
        </p:nvSpPr>
        <p:spPr>
          <a:xfrm>
            <a:off x="2277428" y="2664976"/>
            <a:ext cx="7862173"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Leveraging Java and Spring Boot to create a scalable and secure backend architecture.</a:t>
            </a:r>
            <a:endParaRPr lang="en-US" sz="1750" dirty="0"/>
          </a:p>
        </p:txBody>
      </p:sp>
      <p:pic>
        <p:nvPicPr>
          <p:cNvPr id="9" name="Image 2" descr="preencoded.png"/>
          <p:cNvPicPr>
            <a:picLocks noChangeAspect="1"/>
          </p:cNvPicPr>
          <p:nvPr/>
        </p:nvPicPr>
        <p:blipFill>
          <a:blip r:embed="rId5"/>
          <a:stretch>
            <a:fillRect/>
          </a:stretch>
        </p:blipFill>
        <p:spPr>
          <a:xfrm>
            <a:off x="833199" y="3739872"/>
            <a:ext cx="1110972" cy="1777484"/>
          </a:xfrm>
          <a:prstGeom prst="rect">
            <a:avLst/>
          </a:prstGeom>
        </p:spPr>
      </p:pic>
      <p:sp>
        <p:nvSpPr>
          <p:cNvPr id="10" name="Text 5"/>
          <p:cNvSpPr/>
          <p:nvPr/>
        </p:nvSpPr>
        <p:spPr>
          <a:xfrm>
            <a:off x="2277428" y="3962043"/>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Frontend Integration</a:t>
            </a:r>
            <a:endParaRPr lang="en-US" sz="2187" dirty="0"/>
          </a:p>
        </p:txBody>
      </p:sp>
      <p:sp>
        <p:nvSpPr>
          <p:cNvPr id="11" name="Text 6"/>
          <p:cNvSpPr/>
          <p:nvPr/>
        </p:nvSpPr>
        <p:spPr>
          <a:xfrm>
            <a:off x="2277428" y="4442460"/>
            <a:ext cx="7862173" cy="355402"/>
          </a:xfrm>
          <a:prstGeom prst="rect">
            <a:avLst/>
          </a:prstGeom>
          <a:noFill/>
          <a:ln/>
        </p:spPr>
        <p:txBody>
          <a:bodyPr wrap="non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Utilizing React to build a dynamic and responsive user interface.</a:t>
            </a:r>
            <a:endParaRPr lang="en-US" sz="1750" dirty="0"/>
          </a:p>
        </p:txBody>
      </p:sp>
      <p:pic>
        <p:nvPicPr>
          <p:cNvPr id="12" name="Image 3" descr="preencoded.png"/>
          <p:cNvPicPr>
            <a:picLocks noChangeAspect="1"/>
          </p:cNvPicPr>
          <p:nvPr/>
        </p:nvPicPr>
        <p:blipFill>
          <a:blip r:embed="rId6"/>
          <a:stretch>
            <a:fillRect/>
          </a:stretch>
        </p:blipFill>
        <p:spPr>
          <a:xfrm>
            <a:off x="833199" y="5517356"/>
            <a:ext cx="1110972" cy="1777484"/>
          </a:xfrm>
          <a:prstGeom prst="rect">
            <a:avLst/>
          </a:prstGeom>
        </p:spPr>
      </p:pic>
      <p:sp>
        <p:nvSpPr>
          <p:cNvPr id="13" name="Text 7"/>
          <p:cNvSpPr/>
          <p:nvPr/>
        </p:nvSpPr>
        <p:spPr>
          <a:xfrm>
            <a:off x="2277428" y="5739527"/>
            <a:ext cx="281047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Database Management</a:t>
            </a:r>
            <a:endParaRPr lang="en-US" sz="2187" dirty="0"/>
          </a:p>
        </p:txBody>
      </p:sp>
      <p:sp>
        <p:nvSpPr>
          <p:cNvPr id="14" name="Text 8"/>
          <p:cNvSpPr/>
          <p:nvPr/>
        </p:nvSpPr>
        <p:spPr>
          <a:xfrm>
            <a:off x="2277428" y="6219944"/>
            <a:ext cx="7862173" cy="710803"/>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Employing MySQL to efficiently store and retrieve product data and user information.</a:t>
            </a:r>
            <a:endParaRPr lang="en-US" sz="1750" dirty="0"/>
          </a:p>
        </p:txBody>
      </p:sp>
      <p:pic>
        <p:nvPicPr>
          <p:cNvPr id="15" name="Image 4" descr="preencoded.png">
            <a:hlinkClick r:id="rId7"/>
          </p:cNvPr>
          <p:cNvPicPr>
            <a:picLocks noChangeAspect="1"/>
          </p:cNvPicPr>
          <p:nvPr/>
        </p:nvPicPr>
        <p:blipFill>
          <a:blip r:embed="rId8"/>
          <a:stretch>
            <a:fillRect/>
          </a:stretch>
        </p:blipFill>
        <p:spPr>
          <a:xfrm>
            <a:off x="12242153" y="7589520"/>
            <a:ext cx="2296807" cy="54864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p:spPr>
      </p:sp>
      <p:sp>
        <p:nvSpPr>
          <p:cNvPr id="4" name="Text 2"/>
          <p:cNvSpPr/>
          <p:nvPr/>
        </p:nvSpPr>
        <p:spPr>
          <a:xfrm>
            <a:off x="2037993" y="1909882"/>
            <a:ext cx="5554980" cy="694373"/>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Future Considerations</a:t>
            </a:r>
            <a:endParaRPr lang="en-US" sz="4374" dirty="0"/>
          </a:p>
        </p:txBody>
      </p:sp>
      <p:pic>
        <p:nvPicPr>
          <p:cNvPr id="5" name="Image 0" descr="preencoded.png"/>
          <p:cNvPicPr>
            <a:picLocks noChangeAspect="1"/>
          </p:cNvPicPr>
          <p:nvPr/>
        </p:nvPicPr>
        <p:blipFill>
          <a:blip r:embed="rId3"/>
          <a:stretch>
            <a:fillRect/>
          </a:stretch>
        </p:blipFill>
        <p:spPr>
          <a:xfrm>
            <a:off x="2037993" y="3048595"/>
            <a:ext cx="444341" cy="444341"/>
          </a:xfrm>
          <a:prstGeom prst="rect">
            <a:avLst/>
          </a:prstGeom>
        </p:spPr>
      </p:pic>
      <p:sp>
        <p:nvSpPr>
          <p:cNvPr id="6" name="Text 3"/>
          <p:cNvSpPr/>
          <p:nvPr/>
        </p:nvSpPr>
        <p:spPr>
          <a:xfrm>
            <a:off x="2037993" y="3715107"/>
            <a:ext cx="2777490"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Mobile Optimization</a:t>
            </a:r>
            <a:endParaRPr lang="en-US" sz="2187" dirty="0"/>
          </a:p>
        </p:txBody>
      </p:sp>
      <p:sp>
        <p:nvSpPr>
          <p:cNvPr id="7" name="Text 4"/>
          <p:cNvSpPr/>
          <p:nvPr/>
        </p:nvSpPr>
        <p:spPr>
          <a:xfrm>
            <a:off x="2037993" y="4195524"/>
            <a:ext cx="3295888" cy="1421606"/>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Enhance the platform's responsiveness and accessibility on mobile devices.</a:t>
            </a:r>
            <a:endParaRPr lang="en-US" sz="1750" dirty="0"/>
          </a:p>
        </p:txBody>
      </p:sp>
      <p:pic>
        <p:nvPicPr>
          <p:cNvPr id="8" name="Image 1" descr="preencoded.png"/>
          <p:cNvPicPr>
            <a:picLocks noChangeAspect="1"/>
          </p:cNvPicPr>
          <p:nvPr/>
        </p:nvPicPr>
        <p:blipFill>
          <a:blip r:embed="rId4"/>
          <a:stretch>
            <a:fillRect/>
          </a:stretch>
        </p:blipFill>
        <p:spPr>
          <a:xfrm>
            <a:off x="5667137" y="3048595"/>
            <a:ext cx="444341" cy="444341"/>
          </a:xfrm>
          <a:prstGeom prst="rect">
            <a:avLst/>
          </a:prstGeom>
        </p:spPr>
      </p:pic>
      <p:sp>
        <p:nvSpPr>
          <p:cNvPr id="9" name="Text 5"/>
          <p:cNvSpPr/>
          <p:nvPr/>
        </p:nvSpPr>
        <p:spPr>
          <a:xfrm>
            <a:off x="5667137" y="3715107"/>
            <a:ext cx="3296007" cy="694373"/>
          </a:xfrm>
          <a:prstGeom prst="rect">
            <a:avLst/>
          </a:prstGeom>
          <a:noFill/>
          <a:ln/>
        </p:spPr>
        <p:txBody>
          <a:bodyPr wrap="squar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AI-Powered Personalization</a:t>
            </a:r>
            <a:endParaRPr lang="en-US" sz="2187" dirty="0"/>
          </a:p>
        </p:txBody>
      </p:sp>
      <p:sp>
        <p:nvSpPr>
          <p:cNvPr id="10" name="Text 6"/>
          <p:cNvSpPr/>
          <p:nvPr/>
        </p:nvSpPr>
        <p:spPr>
          <a:xfrm>
            <a:off x="5667137" y="4542711"/>
            <a:ext cx="3296007" cy="1777008"/>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Leverage AI and machine learning to provide personalized product recommendations and tailored search experiences.</a:t>
            </a:r>
            <a:endParaRPr lang="en-US" sz="1750" dirty="0"/>
          </a:p>
        </p:txBody>
      </p:sp>
      <p:pic>
        <p:nvPicPr>
          <p:cNvPr id="11" name="Image 2" descr="preencoded.png"/>
          <p:cNvPicPr>
            <a:picLocks noChangeAspect="1"/>
          </p:cNvPicPr>
          <p:nvPr/>
        </p:nvPicPr>
        <p:blipFill>
          <a:blip r:embed="rId5"/>
          <a:stretch>
            <a:fillRect/>
          </a:stretch>
        </p:blipFill>
        <p:spPr>
          <a:xfrm>
            <a:off x="9296400" y="3048595"/>
            <a:ext cx="444341" cy="444341"/>
          </a:xfrm>
          <a:prstGeom prst="rect">
            <a:avLst/>
          </a:prstGeom>
        </p:spPr>
      </p:pic>
      <p:sp>
        <p:nvSpPr>
          <p:cNvPr id="12" name="Text 7"/>
          <p:cNvSpPr/>
          <p:nvPr/>
        </p:nvSpPr>
        <p:spPr>
          <a:xfrm>
            <a:off x="9296400" y="3715107"/>
            <a:ext cx="3030617" cy="347186"/>
          </a:xfrm>
          <a:prstGeom prst="rect">
            <a:avLst/>
          </a:prstGeom>
          <a:noFill/>
          <a:ln/>
        </p:spPr>
        <p:txBody>
          <a:bodyPr wrap="none" rtlCol="0" anchor="t"/>
          <a:lstStyle/>
          <a:p>
            <a:pPr marL="0" indent="0" algn="l">
              <a:lnSpc>
                <a:spcPts val="2734"/>
              </a:lnSpc>
              <a:buNone/>
            </a:pPr>
            <a:r>
              <a:rPr lang="en-US" sz="2187" dirty="0">
                <a:solidFill>
                  <a:srgbClr val="2C3249"/>
                </a:solidFill>
                <a:latin typeface="Kanit" pitchFamily="34" charset="0"/>
                <a:ea typeface="Kanit" pitchFamily="34" charset="-122"/>
                <a:cs typeface="Kanit" pitchFamily="34" charset="-120"/>
              </a:rPr>
              <a:t>Community Engagement</a:t>
            </a:r>
            <a:endParaRPr lang="en-US" sz="2187" dirty="0"/>
          </a:p>
        </p:txBody>
      </p:sp>
      <p:sp>
        <p:nvSpPr>
          <p:cNvPr id="13" name="Text 8"/>
          <p:cNvSpPr/>
          <p:nvPr/>
        </p:nvSpPr>
        <p:spPr>
          <a:xfrm>
            <a:off x="9296400" y="4195524"/>
            <a:ext cx="3296007" cy="1421606"/>
          </a:xfrm>
          <a:prstGeom prst="rect">
            <a:avLst/>
          </a:prstGeom>
          <a:noFill/>
          <a:ln/>
        </p:spPr>
        <p:txBody>
          <a:bodyPr wrap="square" rtlCol="0" anchor="t"/>
          <a:lstStyle/>
          <a:p>
            <a:pPr marL="0" indent="0" algn="l">
              <a:lnSpc>
                <a:spcPts val="2799"/>
              </a:lnSpc>
              <a:buNone/>
            </a:pPr>
            <a:r>
              <a:rPr lang="en-US" sz="1750" dirty="0">
                <a:solidFill>
                  <a:srgbClr val="2C3249"/>
                </a:solidFill>
                <a:latin typeface="Martel Sans" pitchFamily="34" charset="0"/>
                <a:ea typeface="Martel Sans" pitchFamily="34" charset="-122"/>
                <a:cs typeface="Martel Sans" pitchFamily="34" charset="-120"/>
              </a:rPr>
              <a:t>Strengthen the tech community by fostering discussions, reviews, and user-generated content.</a:t>
            </a:r>
            <a:endParaRPr lang="en-US" sz="1750" dirty="0"/>
          </a:p>
        </p:txBody>
      </p:sp>
      <p:pic>
        <p:nvPicPr>
          <p:cNvPr id="14" name="Image 3" descr="preencoded.png">
            <a:hlinkClick r:id="rId6"/>
          </p:cNvPr>
          <p:cNvPicPr>
            <a:picLocks noChangeAspect="1"/>
          </p:cNvPicPr>
          <p:nvPr/>
        </p:nvPicPr>
        <p:blipFill>
          <a:blip r:embed="rId7"/>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569</Words>
  <Application>Microsoft Office PowerPoint</Application>
  <PresentationFormat>Custom</PresentationFormat>
  <Paragraphs>83</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Kanit</vt:lpstr>
      <vt:lpstr>Martel Sans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IT011-Maitree Borisagar</cp:lastModifiedBy>
  <cp:revision>1</cp:revision>
  <dcterms:created xsi:type="dcterms:W3CDTF">2024-03-29T15:56:31Z</dcterms:created>
  <dcterms:modified xsi:type="dcterms:W3CDTF">2024-04-10T18:23:19Z</dcterms:modified>
</cp:coreProperties>
</file>